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6" r:id="rId14"/>
    <p:sldId id="267" r:id="rId15"/>
    <p:sldId id="268" r:id="rId16"/>
    <p:sldId id="269" r:id="rId17"/>
    <p:sldId id="271" r:id="rId18"/>
    <p:sldId id="272" r:id="rId19"/>
    <p:sldId id="273" r:id="rId2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4878F3-B143-48B7-B660-434DD749AE68}">
  <a:tblStyle styleId="{C74878F3-B143-48B7-B660-434DD749AE6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F0EB"/>
          </a:solidFill>
        </a:fill>
      </a:tcStyle>
    </a:wholeTbl>
    <a:band1H>
      <a:tcTxStyle/>
      <a:tcStyle>
        <a:tcBdr/>
        <a:fill>
          <a:solidFill>
            <a:srgbClr val="D4E0D5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E0D5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56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Here is where any demos, charts, screen shots, images etc. which show the week’s progress should go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Items should be selected to demonstrate successful task completion – screen shots of work are useful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They do not have to be on the slide, but if they are e.g. demos, videos etc. please provide the links here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use more than 1 slide, but please be mindful of the strict time limit, and that this is not a place for detailed QA or technical discussion, and make sure any artefacts here tell your story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environment, access to confidential data, permissions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Shape 31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 is where any demos, charts, screen shots, images etc. which show the week’s progress should go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Items should be selected to demonstrate successful task completion – screen shots of work are useful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do not have to be on the slide, but if they are e.g. demos, videos etc. please provide the links here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more than 1 slide, but please be mindful of the strict time limit, and that this is not a place for detailed QA or technical discussion, and make sure any artefacts here tell your story</a:t>
            </a:r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 is where any demos, charts, screen shots, images etc. which show the week’s progress should go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Items should be selected to demonstrate successful task completion – screen shots of work are useful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do not have to be on the slide, but if they are e.g. demos, videos etc. please provide the links here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more than 1 slide, but please be mindful of the strict time limit, and that this is not a place for detailed QA or technical discussion, and make sure any artefacts here tell your story</a:t>
            </a:r>
            <a:endParaRPr/>
          </a:p>
        </p:txBody>
      </p:sp>
      <p:sp>
        <p:nvSpPr>
          <p:cNvPr id="294" name="Shape 29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Phases: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I. Scoping Phase: discussion with stakeholders, clarify objectives, define roadmap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II. Prototype: identify appropriate datasets, investigate methods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III. Real data: refine methods, transfer learning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 it with deliverables. </a:t>
            </a:r>
            <a:endParaRPr/>
          </a:p>
        </p:txBody>
      </p:sp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environment, access to confidential data, permissions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environment, access to confidential data, permissions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40072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environment, access to confidential data, permissions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28394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environment, access to confidential data, permissions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902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Shape 21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‘so what’ question – what is the value – which should include: value to society / policy imperative, campus learning, collaborator / mentor learning, learning about new data sources, re-use, range of stakeholders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‘so what’ question – what is the value – which should include: value to society / policy imperative, campus learning, collaborator / mentor learning, learning about new data sources, re-use, range of stakeholders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‘so what’ question – what is the value – which should include: value to society / policy imperative, campus learning, collaborator / mentor learning, learning about new data sources, re-use, range of stakeholders etc.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Shape 24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include: comms e.g. project profile, blog(s), etc.; capability building e.g. collaborator(s) will be able to use and adapt code; article, code, dataset &amp; tool publication etc. as appropriate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sure all outputs (tangible &amp; otherwise are included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should list all of the stakeholders with an interest in the project – include (&amp; specify) ONS teams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are they involved could be: collaborating, mentoring, customer, share results, notify of publication etc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are you communicating could be e.g. monthly / weekly meetings, invited to presentation at end of project, email notifying of output etc., invite to show &amp; tell etc or tbd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Shape 26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Here is where any demos, charts, screen shots, images etc. which show the week’s progress should go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Items should be selected to demonstrate successful task completion – screen shots of work are useful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They do not have to be on the slide, but if they are e.g. demos, videos etc. please provide the links here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use more than 1 slide, but please be mindful of the strict time limit, and that this is not a place for detailed QA or technical discussion, and make sure any artefacts here tell your story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400800" y="6355080"/>
            <a:ext cx="22860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2898648" y="6355080"/>
            <a:ext cx="347472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1216152" y="6355080"/>
            <a:ext cx="1219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" name="Shape 24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Shape 26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Shape 27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 rot="5400000">
            <a:off x="2116836" y="-440436"/>
            <a:ext cx="4910328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02" name="Shape 102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03" name="Shape 103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4" name="Shape 104"/>
          <p:cNvCxnSpPr/>
          <p:nvPr/>
        </p:nvCxnSpPr>
        <p:spPr>
          <a:xfrm rot="5400000">
            <a:off x="3629607" y="3201952"/>
            <a:ext cx="585216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6400800" y="6355080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2898648" y="6355080"/>
            <a:ext cx="3474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1216152" y="6355080"/>
            <a:ext cx="1219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904875" y="3648075"/>
            <a:ext cx="7315200" cy="1280100"/>
          </a:xfrm>
          <a:prstGeom prst="rect">
            <a:avLst/>
          </a:pr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904875" y="3648075"/>
            <a:ext cx="228600" cy="128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Shape 123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4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368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16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dt" idx="10"/>
          </p:nvPr>
        </p:nvSpPr>
        <p:spPr>
          <a:xfrm>
            <a:off x="6400800" y="6355080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ftr" idx="11"/>
          </p:nvPr>
        </p:nvSpPr>
        <p:spPr>
          <a:xfrm>
            <a:off x="2898648" y="6355080"/>
            <a:ext cx="3474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1069848" y="6355080"/>
            <a:ext cx="1521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914400" y="2819400"/>
            <a:ext cx="7315200" cy="1280100"/>
          </a:xfrm>
          <a:prstGeom prst="rect">
            <a:avLst/>
          </a:pr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914400" y="2819400"/>
            <a:ext cx="228600" cy="128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4041600" cy="4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body" idx="2"/>
          </p:nvPr>
        </p:nvSpPr>
        <p:spPr>
          <a:xfrm>
            <a:off x="4632198" y="1216152"/>
            <a:ext cx="4041600" cy="4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457200" y="1285875"/>
            <a:ext cx="4040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None/>
              <a:defRPr sz="24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520"/>
              <a:buFont typeface="Noto Sans Symbols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368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body" idx="2"/>
          </p:nvPr>
        </p:nvSpPr>
        <p:spPr>
          <a:xfrm>
            <a:off x="4648200" y="1295400"/>
            <a:ext cx="404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None/>
              <a:defRPr sz="24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520"/>
              <a:buFont typeface="Noto Sans Symbols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368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3"/>
          </p:nvPr>
        </p:nvSpPr>
        <p:spPr>
          <a:xfrm>
            <a:off x="457200" y="21336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4"/>
          </p:nvPr>
        </p:nvSpPr>
        <p:spPr>
          <a:xfrm>
            <a:off x="4648200" y="21336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Shape 159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64" name="Shape 164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65" name="Shape 165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324600" y="1219200"/>
            <a:ext cx="2514600" cy="48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375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16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912"/>
              <a:buFont typeface="Noto Sans Symbols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76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63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72" name="Shape 172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73" name="Shape 173"/>
          <p:cNvCxnSpPr/>
          <p:nvPr/>
        </p:nvCxnSpPr>
        <p:spPr>
          <a:xfrm rot="5400000">
            <a:off x="3160615" y="3324255"/>
            <a:ext cx="6035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74" name="Shape 174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Shape 175"/>
          <p:cNvSpPr txBox="1">
            <a:spLocks noGrp="1"/>
          </p:cNvSpPr>
          <p:nvPr>
            <p:ph type="body" idx="2"/>
          </p:nvPr>
        </p:nvSpPr>
        <p:spPr>
          <a:xfrm>
            <a:off x="304800" y="304800"/>
            <a:ext cx="5715000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500856"/>
            <a:ext cx="8229600" cy="674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45700" rIns="91425" bIns="45700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pic" idx="2"/>
          </p:nvPr>
        </p:nvSpPr>
        <p:spPr>
          <a:xfrm>
            <a:off x="457200" y="1905000"/>
            <a:ext cx="8229600" cy="4270200"/>
          </a:xfrm>
          <a:prstGeom prst="rect">
            <a:avLst/>
          </a:prstGeom>
          <a:solidFill>
            <a:srgbClr val="BABABA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32"/>
              <a:buFont typeface="Noto Sans Symbols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64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8651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12"/>
              <a:buFont typeface="Noto Sans Symbols"/>
              <a:buChar char="▶"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7686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760"/>
              <a:buFont typeface="Noto Sans Symbols"/>
              <a:buChar char="▶"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6860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630"/>
              <a:buFont typeface="Noto Sans Symbols"/>
              <a:buChar char="◻"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6860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Char char="◻"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83" name="Shape 183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84" name="Shape 184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Shape 185"/>
          <p:cNvSpPr/>
          <p:nvPr/>
        </p:nvSpPr>
        <p:spPr>
          <a:xfrm>
            <a:off x="457200" y="500856"/>
            <a:ext cx="1830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 rot="5400000">
            <a:off x="2116800" y="-440400"/>
            <a:ext cx="49104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 rot="5400000">
            <a:off x="4732349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98" name="Shape 198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99" name="Shape 199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Shape 200"/>
          <p:cNvCxnSpPr/>
          <p:nvPr/>
        </p:nvCxnSpPr>
        <p:spPr>
          <a:xfrm rot="5400000">
            <a:off x="3629637" y="3201922"/>
            <a:ext cx="5852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368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16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6400800" y="6355080"/>
            <a:ext cx="22860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2898648" y="6355080"/>
            <a:ext cx="347472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1069848" y="6355080"/>
            <a:ext cx="152095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Shape 40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Shape 41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4041648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632198" y="1216152"/>
            <a:ext cx="4041648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None/>
              <a:defRPr sz="24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520"/>
              <a:buFont typeface="Noto Sans Symbols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368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4648200" y="1295400"/>
            <a:ext cx="404177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None/>
              <a:defRPr sz="24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520"/>
              <a:buFont typeface="Noto Sans Symbols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368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3"/>
          </p:nvPr>
        </p:nvSpPr>
        <p:spPr>
          <a:xfrm>
            <a:off x="457200" y="21336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4"/>
          </p:nvPr>
        </p:nvSpPr>
        <p:spPr>
          <a:xfrm>
            <a:off x="4648200" y="21336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" name="Shape 63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68" name="Shape 68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69" name="Shape 69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324600" y="1219200"/>
            <a:ext cx="2514600" cy="4843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375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16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912"/>
              <a:buFont typeface="Noto Sans Symbols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76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63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6" name="Shape 76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77" name="Shape 77"/>
          <p:cNvCxnSpPr/>
          <p:nvPr/>
        </p:nvCxnSpPr>
        <p:spPr>
          <a:xfrm rot="5400000">
            <a:off x="3160645" y="3324225"/>
            <a:ext cx="603504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" name="Shape 78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body" idx="2"/>
          </p:nvPr>
        </p:nvSpPr>
        <p:spPr>
          <a:xfrm>
            <a:off x="304800" y="304800"/>
            <a:ext cx="5715000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pic" idx="2"/>
          </p:nvPr>
        </p:nvSpPr>
        <p:spPr>
          <a:xfrm>
            <a:off x="457200" y="1905000"/>
            <a:ext cx="8229600" cy="4270248"/>
          </a:xfrm>
          <a:prstGeom prst="rect">
            <a:avLst/>
          </a:prstGeom>
          <a:solidFill>
            <a:srgbClr val="BABABA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32"/>
              <a:buFont typeface="Noto Sans Symbols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64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86512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12"/>
              <a:buFont typeface="Noto Sans Symbols"/>
              <a:buChar char="▶"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7686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760"/>
              <a:buFont typeface="Noto Sans Symbols"/>
              <a:buChar char="▶"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68605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630"/>
              <a:buFont typeface="Noto Sans Symbols"/>
              <a:buChar char="◻"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68604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630"/>
              <a:buFont typeface="Noto Sans Symbols"/>
              <a:buChar char="◻"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87" name="Shape 87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88" name="Shape 88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5" name="Shape 15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6" name="Shape 16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7" name="Shape 17"/>
          <p:cNvSpPr/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457200" y="1219200"/>
            <a:ext cx="8229600" cy="49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407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959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  <a:defRPr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51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▶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AB29A"/>
              </a:buClr>
              <a:buSzPts val="1260"/>
              <a:buFont typeface="Noto Sans Symbols"/>
              <a:buChar char="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▶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▶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▶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dt" idx="10"/>
          </p:nvPr>
        </p:nvSpPr>
        <p:spPr>
          <a:xfrm>
            <a:off x="6400800" y="6356350"/>
            <a:ext cx="228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ftr" idx="11"/>
          </p:nvPr>
        </p:nvSpPr>
        <p:spPr>
          <a:xfrm>
            <a:off x="2898648" y="6356350"/>
            <a:ext cx="350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11" name="Shape 111"/>
          <p:cNvCxnSpPr/>
          <p:nvPr/>
        </p:nvCxnSpPr>
        <p:spPr>
          <a:xfrm>
            <a:off x="457200" y="6353175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12" name="Shape 112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 rot="5400000">
            <a:off x="419131" y="6467457"/>
            <a:ext cx="190800" cy="120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ctrTitle"/>
          </p:nvPr>
        </p:nvSpPr>
        <p:spPr>
          <a:xfrm>
            <a:off x="1219200" y="3696700"/>
            <a:ext cx="6858000" cy="11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Calibri"/>
              <a:buNone/>
            </a:pPr>
            <a:r>
              <a:rPr lang="en-GB" sz="288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Synthetic data generation</a:t>
            </a:r>
            <a:br>
              <a:rPr lang="en-GB" sz="288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I. Kaloskampis, L. Benedikt, C. Joshi, </a:t>
            </a:r>
            <a:r>
              <a:rPr lang="en-GB" sz="2400" dirty="0"/>
              <a:t>D. Pugh, </a:t>
            </a:r>
            <a:r>
              <a:rPr lang="en-GB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GB" sz="2400" dirty="0"/>
              <a:t>. Hill, </a:t>
            </a:r>
            <a:br>
              <a:rPr lang="en-GB" sz="2400" dirty="0"/>
            </a:br>
            <a:r>
              <a:rPr lang="en-GB" sz="2400" dirty="0"/>
              <a:t>A. </a:t>
            </a:r>
            <a:r>
              <a:rPr lang="en-GB" sz="2400" dirty="0" err="1"/>
              <a:t>Noyvirt</a:t>
            </a:r>
            <a:r>
              <a:rPr lang="en-GB" sz="2400" dirty="0"/>
              <a:t>, L. Nolan</a:t>
            </a:r>
            <a:br>
              <a:rPr lang="en-GB" sz="288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8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</a:pPr>
            <a:r>
              <a:rPr lang="en-GB" dirty="0"/>
              <a:t>30</a:t>
            </a:r>
            <a:r>
              <a:rPr lang="en-GB" sz="20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May 2018</a:t>
            </a:r>
            <a:endParaRPr sz="20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Shape 208" descr="DSC_LOGO_RGB_FULL_COLOUR_300_D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576" y="1052708"/>
            <a:ext cx="5580899" cy="172822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1216152" y="6355080"/>
            <a:ext cx="1219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/>
              <a:t>Synthetic data demo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467544" y="155679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/>
              <a:t>Problem: Mimic normally distributed samples starting from a uniform distribution</a:t>
            </a:r>
            <a:endParaRPr/>
          </a:p>
          <a:p>
            <a:pPr marL="548640" marR="0" lvl="1" indent="-163322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/>
              <a:t>Synthetic data generator: Generative adversarial network</a:t>
            </a:r>
            <a:endParaRPr/>
          </a:p>
          <a:p>
            <a:pPr marL="274320" marR="0" lvl="0" indent="-14884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/>
              <a:t>Implementation: Pytorch</a:t>
            </a:r>
            <a:endParaRPr/>
          </a:p>
          <a:p>
            <a:pPr marL="45720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/>
              <a:t>GAN diagram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Shape 32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3" name="Shape 323" descr="Image result for generative adversarial network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50" y="1295400"/>
            <a:ext cx="7188252" cy="49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04DA45-15AE-4ED5-8D10-5ACEE310BD40}"/>
              </a:ext>
            </a:extLst>
          </p:cNvPr>
          <p:cNvSpPr txBox="1"/>
          <p:nvPr/>
        </p:nvSpPr>
        <p:spPr>
          <a:xfrm>
            <a:off x="4105275" y="5956240"/>
            <a:ext cx="5895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Source: https://www.linkedin.com/pulse/gans-one-hottest-topics-machine-learning-al-gharakhanian?trk=pulse_spock-articles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/>
              <a:t>Normal distribution - Mean</a:t>
            </a:r>
            <a:endParaRPr sz="3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Shape 289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178" y="3872250"/>
            <a:ext cx="4017426" cy="248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Shape 29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2963" y="1295400"/>
            <a:ext cx="3921577" cy="242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/>
              <a:t>Normal distribution - Standard deviation</a:t>
            </a:r>
            <a:endParaRPr sz="3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Shape 29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Shape 298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150" y="1218625"/>
            <a:ext cx="4233720" cy="261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Shape 299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3150" y="3702529"/>
            <a:ext cx="4233726" cy="2617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Project roadmap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467544" y="155679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Arial"/>
              <a:buAutoNum type="romanUcPeriod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Scoping Phase: discussion with stakeholders, clarify objectives, define roadmap – Complete.</a:t>
            </a:r>
            <a:endParaRPr dirty="0"/>
          </a:p>
          <a:p>
            <a:pPr marL="571500" marR="0" lvl="0" indent="-571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Arial"/>
              <a:buAutoNum type="romanUcPeriod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Prototype: identify appropriate datasets, investigate methods – In progress</a:t>
            </a:r>
            <a:endParaRPr dirty="0"/>
          </a:p>
          <a:p>
            <a:pPr marL="571500" marR="0" lvl="0" indent="-571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Arial"/>
              <a:buAutoNum type="romanUcPeriod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 data: refine methods, transfer learning</a:t>
            </a:r>
            <a:endParaRPr dirty="0"/>
          </a:p>
          <a:p>
            <a:pPr marL="27432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Shape 30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 dirty="0"/>
              <a:t>Progress</a:t>
            </a:r>
            <a:endParaRPr sz="32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457200" y="85111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Literature Review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GB" dirty="0"/>
              <a:t>Main part complete using the Bibliography template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GB" dirty="0"/>
              <a:t>New parts added as we go (e.g. W-GANs, activation functions)</a:t>
            </a:r>
          </a:p>
          <a:p>
            <a:pPr marL="274320" marR="0" lvl="0" indent="-2743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dirty="0"/>
              <a:t>V</a:t>
            </a: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irtual Machines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GB" dirty="0"/>
              <a:t>Craig has sorted out the Windows VMs</a:t>
            </a:r>
            <a:endParaRPr dirty="0"/>
          </a:p>
          <a:p>
            <a:pPr marL="274320" marR="0" lvl="0" indent="-2743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Desktop computer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GB" dirty="0"/>
              <a:t>XQUARTZ, </a:t>
            </a:r>
            <a:r>
              <a:rPr lang="en-GB" dirty="0" err="1"/>
              <a:t>Tensorflow</a:t>
            </a:r>
            <a:r>
              <a:rPr lang="en-GB" dirty="0"/>
              <a:t> + CUDA + </a:t>
            </a:r>
            <a:r>
              <a:rPr lang="en-GB" dirty="0" err="1"/>
              <a:t>Keras</a:t>
            </a:r>
            <a:endParaRPr dirty="0"/>
          </a:p>
          <a:p>
            <a:pPr marL="274320" marR="0" lvl="0" indent="-2743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Sprint planning and develop milestones for roadmap</a:t>
            </a:r>
            <a:endParaRPr dirty="0"/>
          </a:p>
          <a:p>
            <a:pPr marL="548640" marR="0" lvl="1" indent="-16332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 dirty="0"/>
              <a:t>Progress</a:t>
            </a:r>
            <a:endParaRPr sz="32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457200" y="85111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lang="en-GB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dirty="0"/>
              <a:t>Ethical </a:t>
            </a: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Review Meeting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GB" dirty="0"/>
              <a:t>Low risk – Project may proceed</a:t>
            </a:r>
          </a:p>
          <a:p>
            <a:pPr marL="274320" lvl="0" indent="-274320"/>
            <a:r>
              <a:rPr lang="en-US" dirty="0"/>
              <a:t>Prototype: Find suitable datasets</a:t>
            </a:r>
          </a:p>
          <a:p>
            <a:pPr marL="731520" lvl="1" indent="-274320">
              <a:spcBef>
                <a:spcPts val="600"/>
              </a:spcBef>
              <a:buClr>
                <a:schemeClr val="accent1"/>
              </a:buClr>
              <a:buSzPts val="1976"/>
            </a:pPr>
            <a:r>
              <a:rPr lang="en-US" dirty="0"/>
              <a:t>Police data, Census ATLAS, MNIST, Trade</a:t>
            </a:r>
          </a:p>
          <a:p>
            <a:pPr marL="274320" lvl="0" indent="-274320"/>
            <a:r>
              <a:rPr lang="en-US" dirty="0"/>
              <a:t>Meet with stakeholders to discuss roadmap</a:t>
            </a:r>
            <a:endParaRPr lang="en-US" sz="2300" dirty="0">
              <a:solidFill>
                <a:schemeClr val="dk2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lang="en-GB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9299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 dirty="0"/>
              <a:t>Progress</a:t>
            </a:r>
            <a:endParaRPr sz="32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457200" y="85111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lang="en-GB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lang="en-GB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19156-8FD7-4525-AD1A-4888A3739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50" y="1322525"/>
            <a:ext cx="8458200" cy="475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2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 dirty="0"/>
              <a:t>Progress</a:t>
            </a:r>
            <a:endParaRPr sz="32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457200" y="85111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lang="en-GB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lang="en-GB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A13985-8B8A-444D-94E9-54401B605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14" y="1436204"/>
            <a:ext cx="8150086" cy="45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3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467544" y="1340768"/>
            <a:ext cx="8229600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Problems with using real world data</a:t>
            </a:r>
            <a:endParaRPr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sensitivity</a:t>
            </a:r>
            <a:endParaRPr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availability</a:t>
            </a:r>
            <a:endParaRPr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Missing data</a:t>
            </a:r>
            <a:endParaRPr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labelling for supervised learning algorithms</a:t>
            </a:r>
            <a:endParaRPr/>
          </a:p>
          <a:p>
            <a:pPr marL="548640" marR="0" lvl="1" indent="-163322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Solution: Use synthetic data</a:t>
            </a:r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Research question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467544" y="1340768"/>
            <a:ext cx="8229600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use Machine Learning techniques to 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8640" marR="0" lvl="1" indent="-30937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oto Sans Symbols"/>
              <a:buChar char="▶"/>
            </a:pPr>
            <a:r>
              <a:rPr lang="en-GB"/>
              <a:t>G</a:t>
            </a:r>
            <a:r>
              <a:rPr lang="en-GB" b="0" i="0" u="none" strike="noStrike" cap="none">
                <a:latin typeface="Calibri"/>
                <a:ea typeface="Calibri"/>
                <a:cs typeface="Calibri"/>
                <a:sym typeface="Calibri"/>
              </a:rPr>
              <a:t>enerate synthetic micro data? </a:t>
            </a:r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  <a:p>
            <a:pPr marL="548640" marR="0" lvl="1" indent="-30937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oto Sans Symbols"/>
              <a:buChar char="▶"/>
            </a:pPr>
            <a:r>
              <a:rPr lang="en-GB"/>
              <a:t>Estimate missing values</a:t>
            </a:r>
            <a:r>
              <a:rPr lang="en-GB" b="0" i="0" u="none" strike="noStrike" cap="none">
                <a:latin typeface="Calibri"/>
                <a:ea typeface="Calibri"/>
                <a:cs typeface="Calibri"/>
                <a:sym typeface="Calibri"/>
              </a:rPr>
              <a:t>?</a:t>
            </a:r>
            <a:endParaRPr/>
          </a:p>
          <a:p>
            <a:pPr marL="274320" marR="0" lvl="0" indent="-14884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endParaRPr/>
          </a:p>
          <a:p>
            <a:pPr marL="548640" marR="0" lvl="1" indent="-309372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oto Sans Symbols"/>
              <a:buChar char="▶"/>
            </a:pPr>
            <a:r>
              <a:rPr lang="en-GB" b="0" i="0" u="none" strike="noStrike" cap="none">
                <a:latin typeface="Calibri"/>
                <a:ea typeface="Calibri"/>
                <a:cs typeface="Calibri"/>
                <a:sym typeface="Calibri"/>
              </a:rPr>
              <a:t>ONS Methodology </a:t>
            </a:r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  <a:p>
            <a:pPr marL="548640" marR="0" lvl="1" indent="-309372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oto Sans Symbols"/>
              <a:buChar char="▶"/>
            </a:pPr>
            <a:r>
              <a:rPr lang="en-GB" b="0" i="0" u="none" strike="noStrike" cap="none">
                <a:latin typeface="Calibri"/>
                <a:ea typeface="Calibri"/>
                <a:cs typeface="Calibri"/>
                <a:sym typeface="Calibri"/>
              </a:rPr>
              <a:t>ONS Trade team</a:t>
            </a:r>
            <a:endParaRPr/>
          </a:p>
          <a:p>
            <a:pPr marL="822960" marR="0" lvl="2" indent="-13208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Impact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467544" y="1556792"/>
            <a:ext cx="8352928" cy="4721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0" indent="-2743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it easier and faster for ONS to share data with the research communities</a:t>
            </a:r>
            <a:endParaRPr/>
          </a:p>
          <a:p>
            <a:pPr marL="274320" marR="0" lvl="0" indent="-23088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684"/>
              <a:buFont typeface="Noto Sans Symbols"/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safer way to share sensitive data</a:t>
            </a:r>
            <a:endParaRPr/>
          </a:p>
          <a:p>
            <a:pPr marL="274320" marR="0" lvl="0" indent="-23571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608"/>
              <a:buFont typeface="Noto Sans Symbols"/>
              <a:buNone/>
            </a:pPr>
            <a:endParaRPr sz="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generalise to similar problems of data sharing and privacy protection in other domains (medical, defence)</a:t>
            </a:r>
            <a:endParaRPr/>
          </a:p>
          <a:p>
            <a:pPr marL="274320" marR="0" lvl="0" indent="-23571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608"/>
              <a:buFont typeface="Noto Sans Symbols"/>
              <a:buNone/>
            </a:pPr>
            <a:endParaRPr sz="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Linked to several current ONS Data Science problems (Trade, Housing, etc.)</a:t>
            </a:r>
            <a:endParaRPr/>
          </a:p>
          <a:p>
            <a:pPr marL="274320" marR="0" lvl="0" indent="-23571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608"/>
              <a:buFont typeface="Noto Sans Symbols"/>
              <a:buNone/>
            </a:pPr>
            <a:endParaRPr sz="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up an online tool for synthetic data generation in the future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Shape 233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467544" y="1556792"/>
            <a:ext cx="8352928" cy="4721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1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the techniques we will investigate? </a:t>
            </a:r>
            <a:endParaRPr/>
          </a:p>
          <a:p>
            <a:pPr marL="822960" marR="0" lvl="2" indent="-27813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2300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Generative Adversarial Networks (GAN)</a:t>
            </a:r>
            <a:endParaRPr sz="2300"/>
          </a:p>
          <a:p>
            <a:pPr marL="822960" marR="0" lvl="2" indent="-27813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2300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Variational Auto-encoder</a:t>
            </a:r>
            <a:endParaRPr sz="2300"/>
          </a:p>
          <a:p>
            <a:pPr marL="822960" marR="0" lvl="2" indent="-27813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2300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Auto-regressive models</a:t>
            </a:r>
            <a:endParaRPr sz="2300"/>
          </a:p>
          <a:p>
            <a:pPr marL="822960" marR="0" lvl="2" indent="-27813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2300"/>
              <a:buFont typeface="Noto Sans Symbols"/>
              <a:buChar char="▶"/>
            </a:pPr>
            <a:r>
              <a:rPr lang="en-GB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Others?</a:t>
            </a:r>
            <a:endParaRPr sz="2300"/>
          </a:p>
          <a:p>
            <a:pPr marL="822960" marR="0" lvl="2" indent="-132080" algn="l" rtl="0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14884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Shape 241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 sz="32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467544" y="870992"/>
            <a:ext cx="8352900" cy="47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4360" marR="0" lvl="2" indent="0" algn="l" rtl="0">
              <a:spcBef>
                <a:spcPts val="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data do we use for proof of concept?</a:t>
            </a:r>
            <a:endParaRPr dirty="0"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Publicly available datasets (e.g. Police data)</a:t>
            </a:r>
            <a:endParaRPr dirty="0"/>
          </a:p>
          <a:p>
            <a:pPr marL="548640" marR="0" lvl="1" indent="-163322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None/>
            </a:pPr>
            <a:endParaRPr sz="23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Transfer learning</a:t>
            </a:r>
            <a:endParaRPr dirty="0"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How to make our methods/models work for different data</a:t>
            </a:r>
            <a:endParaRPr dirty="0"/>
          </a:p>
          <a:p>
            <a:pPr marL="274320" marR="0" lvl="0" indent="-14884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None/>
            </a:pP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" marR="0" lvl="0" indent="-27432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Hardware restrictions</a:t>
            </a:r>
            <a:endParaRPr dirty="0"/>
          </a:p>
          <a:p>
            <a:pPr marL="548640" marR="0" lvl="1" indent="-274320" algn="l" rtl="0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▶"/>
            </a:pPr>
            <a:r>
              <a:rPr lang="en-GB" sz="23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Big data problem, deep networks require high performance computers for efficient processing</a:t>
            </a:r>
            <a:endParaRPr sz="23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  <a:p>
            <a:pPr marL="274320" marR="0" lvl="0" indent="-274320" algn="l" rtl="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▶"/>
            </a:pPr>
            <a:r>
              <a:rPr lang="en-GB" dirty="0"/>
              <a:t>Privacy issues</a:t>
            </a:r>
            <a:endParaRPr dirty="0"/>
          </a:p>
        </p:txBody>
      </p:sp>
      <p:sp>
        <p:nvSpPr>
          <p:cNvPr id="249" name="Shape 249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Deliverables</a:t>
            </a:r>
            <a:endParaRPr sz="3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6" name="Shape 256"/>
          <p:cNvGraphicFramePr/>
          <p:nvPr/>
        </p:nvGraphicFramePr>
        <p:xfrm>
          <a:off x="467544" y="1340769"/>
          <a:ext cx="7992875" cy="4135350"/>
        </p:xfrm>
        <a:graphic>
          <a:graphicData uri="http://schemas.openxmlformats.org/drawingml/2006/table">
            <a:tbl>
              <a:tblPr firstRow="1" bandRow="1">
                <a:noFill/>
                <a:tableStyleId>{C74878F3-B143-48B7-B660-434DD749AE68}</a:tableStyleId>
              </a:tblPr>
              <a:tblGrid>
                <a:gridCol w="3240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6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/>
                        <a:t>What will you deliver?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How will you know it’s done?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Target date for completion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Literature review methods and data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Written up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GB" sz="1800"/>
                        <a:t>End June 2018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Proof of concept basic GAN on small datasets 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Model implemented and running 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Mid June 2018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Proof of concept other models on small datasets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GB" sz="1800"/>
                        <a:t>Model implemented and running 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Comparison performances on larger datasets (LFS, Census)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GB" sz="1800"/>
                        <a:t>Simulations completed and results written-up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9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Final report and codes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GB" sz="1800"/>
                        <a:t>Conclusions written-up and codes released on Github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sz="3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Stakeholders</a:t>
            </a:r>
            <a:endParaRPr sz="3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64" name="Shape 264"/>
          <p:cNvGraphicFramePr/>
          <p:nvPr/>
        </p:nvGraphicFramePr>
        <p:xfrm>
          <a:off x="467544" y="1340768"/>
          <a:ext cx="7992900" cy="4396585"/>
        </p:xfrm>
        <a:graphic>
          <a:graphicData uri="http://schemas.openxmlformats.org/drawingml/2006/table">
            <a:tbl>
              <a:tblPr firstRow="1" bandRow="1">
                <a:noFill/>
                <a:tableStyleId>{C74878F3-B143-48B7-B660-434DD749AE68}</a:tableStyleId>
              </a:tblPr>
              <a:tblGrid>
                <a:gridCol w="237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8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Who?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How are they involved?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How are you communicating?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ONS Methodology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Collaboration, testing, QA-ing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TBD ( Show &amp; Tell)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ONS Trade Team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GB" sz="1800"/>
                        <a:t>Collaboration, testing, QA-ing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GB" sz="1800"/>
                        <a:t>TBD ( Show &amp; Tell)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ONS Business Areas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Users of the tool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TBD (not before proof of concept ready)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Other government Departments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Users of the tool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TBD (not before proof of concept ready)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2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GB" b="1"/>
              <a:t>Literature review - Planning and progress</a:t>
            </a:r>
            <a:endParaRPr sz="3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612648" y="6356350"/>
            <a:ext cx="1981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4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0200"/>
            <a:ext cx="8839201" cy="40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rigin">
  <a:themeElements>
    <a:clrScheme name="Foundry">
      <a:dk1>
        <a:srgbClr val="000000"/>
      </a:dk1>
      <a:lt1>
        <a:srgbClr val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igin">
  <a:themeElements>
    <a:clrScheme name="Foundry">
      <a:dk1>
        <a:srgbClr val="000000"/>
      </a:dk1>
      <a:lt1>
        <a:srgbClr val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1350</Words>
  <Application>Microsoft Office PowerPoint</Application>
  <PresentationFormat>On-screen Show (4:3)</PresentationFormat>
  <Paragraphs>191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Noto Sans Symbols</vt:lpstr>
      <vt:lpstr>Origin</vt:lpstr>
      <vt:lpstr>Origin</vt:lpstr>
      <vt:lpstr>Synthetic data generation I. Kaloskampis, L. Benedikt, C. Joshi, D. Pugh, S. Hill,  A. Noyvirt, L. Nolan </vt:lpstr>
      <vt:lpstr>Project overview</vt:lpstr>
      <vt:lpstr>Research question</vt:lpstr>
      <vt:lpstr>Impact</vt:lpstr>
      <vt:lpstr>Methodology</vt:lpstr>
      <vt:lpstr>Challenges</vt:lpstr>
      <vt:lpstr>Deliverables</vt:lpstr>
      <vt:lpstr>Stakeholders</vt:lpstr>
      <vt:lpstr>Literature review - Planning and progress</vt:lpstr>
      <vt:lpstr>Synthetic data demo</vt:lpstr>
      <vt:lpstr>GAN diagram</vt:lpstr>
      <vt:lpstr>Normal distribution - Mean</vt:lpstr>
      <vt:lpstr>Normal distribution - Standard deviation</vt:lpstr>
      <vt:lpstr>Project roadmap</vt:lpstr>
      <vt:lpstr>Progress</vt:lpstr>
      <vt:lpstr>Progress</vt:lpstr>
      <vt:lpstr>Progress</vt:lpstr>
      <vt:lpstr>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Synthetic data generation I. Kaloskampis, L. Benedikt, C. Joshi, S. Dix, A. Noyvirt, L. Nolan </dc:title>
  <cp:lastModifiedBy>Kaloskampis, Ioannis</cp:lastModifiedBy>
  <cp:revision>17</cp:revision>
  <dcterms:modified xsi:type="dcterms:W3CDTF">2018-06-14T10:37:57Z</dcterms:modified>
</cp:coreProperties>
</file>